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embeddedFontLst>
    <p:embeddedFont>
      <p:font typeface="Calibri Light" pitchFamily="34" charset="0"/>
      <p:regular r:id="rId6"/>
      <p:italic r:id="rId7"/>
    </p:embeddedFont>
    <p:embeddedFont>
      <p:font typeface="Calibri" pitchFamily="34" charset="0"/>
      <p:regular r:id="rId8"/>
      <p:bold r:id="rId9"/>
      <p:italic r:id="rId10"/>
      <p:boldItalic r:id="rId11"/>
    </p:embeddedFont>
    <p:embeddedFont>
      <p:font typeface="P22UndergroundCYProDemi" charset="-52"/>
      <p:bold r:id="rId12"/>
    </p:embeddedFont>
    <p:embeddedFont>
      <p:font typeface="Segoe UI" pitchFamily="34" charset="0"/>
      <p:regular r:id="rId13"/>
      <p:bold r:id="rId14"/>
      <p:italic r:id="rId15"/>
      <p:boldItalic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>
        <p:scale>
          <a:sx n="62" d="100"/>
          <a:sy n="62" d="100"/>
        </p:scale>
        <p:origin x="-816" y="3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947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04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65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34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6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64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52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39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972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08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171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3BD67-FC29-4580-BB08-8CE45D775C97}" type="datetimeFigureOut">
              <a:rPr lang="ru-RU" smtClean="0"/>
              <a:t>22.05.2018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33BF0-6FC5-4848-A621-31A869BF7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0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6400" y="4259263"/>
            <a:ext cx="7772400" cy="2387600"/>
          </a:xfrm>
        </p:spPr>
        <p:txBody>
          <a:bodyPr>
            <a:normAutofit fontScale="90000"/>
          </a:bodyPr>
          <a:lstStyle/>
          <a:p>
            <a:pPr algn="l">
              <a:lnSpc>
                <a:spcPct val="70000"/>
              </a:lnSpc>
            </a:pPr>
            <a:r>
              <a:rPr lang="ru-RU" dirty="0" smtClean="0">
                <a:latin typeface="P22UndergroundCYProDemi" panose="00000700000000000000" pitchFamily="2" charset="-52"/>
              </a:rPr>
              <a:t>Болезни, связанные с избытком и недостатком витаминов</a:t>
            </a:r>
            <a:endParaRPr lang="ru-RU" dirty="0">
              <a:latin typeface="P22UndergroundCYProDemi" panose="000007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38686"/>
          <a:stretch/>
        </p:blipFill>
        <p:spPr>
          <a:xfrm>
            <a:off x="0" y="0"/>
            <a:ext cx="9154223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8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9432" y="290591"/>
            <a:ext cx="8622706" cy="573246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P22UndergroundCYProDemi" panose="00000700000000000000" pitchFamily="2" charset="-52"/>
              </a:rPr>
              <a:t>Гипервитаминоз –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острое расстройство в результате </a:t>
            </a:r>
            <a:r>
              <a:rPr lang="ru-RU" sz="2400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интоксикации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сверхвысокой дозой витаминов</a:t>
            </a:r>
          </a:p>
          <a:p>
            <a:pPr marL="0" indent="0">
              <a:buNone/>
            </a:pPr>
            <a:endParaRPr lang="ru-RU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Гиповитаминоз -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болезненное состояние, возникающее при </a:t>
            </a:r>
            <a:r>
              <a:rPr lang="ru-RU" sz="2400" u="sng" dirty="0">
                <a:latin typeface="P22UndergroundCYProDemi" panose="00000700000000000000" pitchFamily="2" charset="-52"/>
              </a:rPr>
              <a:t>недостаточном поступлении</a:t>
            </a:r>
            <a:r>
              <a:rPr lang="ru-RU" sz="2400" dirty="0"/>
              <a:t>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в организм витаминов по сравнении с их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расходованием</a:t>
            </a:r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r>
              <a:rPr lang="ru-RU" dirty="0" err="1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Авитоминоз</a:t>
            </a: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dirty="0">
                <a:latin typeface="P22UndergroundCYProDemi" panose="00000700000000000000" pitchFamily="2" charset="-52"/>
                <a:cs typeface="Segoe UI" panose="020B0502040204020203" pitchFamily="34" charset="0"/>
              </a:rPr>
              <a:t>– </a:t>
            </a:r>
            <a:r>
              <a:rPr lang="ru-RU" sz="2400" u="sng" dirty="0">
                <a:latin typeface="P22UndergroundCYProDemi" panose="00000700000000000000" pitchFamily="2" charset="-52"/>
                <a:cs typeface="Segoe UI" panose="020B0502040204020203" pitchFamily="34" charset="0"/>
              </a:rPr>
              <a:t>заболевание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, являющееся следствием длительного неполноценного питания, в котором отсутствуют какие-либо витамины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ru-RU" sz="2400" dirty="0">
                <a:latin typeface="Segoe UI" panose="020B0502040204020203" pitchFamily="34" charset="0"/>
                <a:cs typeface="Segoe UI" panose="020B0502040204020203" pitchFamily="34" charset="0"/>
              </a:rPr>
              <a:t>К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райняя степень </a:t>
            </a:r>
            <a:r>
              <a:rPr lang="ru-RU" sz="2400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гиповитаминоза</a:t>
            </a:r>
            <a:endParaRPr lang="ru-RU" sz="2400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38372" b="27716"/>
          <a:stretch/>
        </p:blipFill>
        <p:spPr>
          <a:xfrm>
            <a:off x="0" y="5377864"/>
            <a:ext cx="9144000" cy="20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5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Последствия гипервитаминоза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Для организма человека важно оптимальное поступление витаминов. Избыточное количество нутриентов нежелательно, так как многие витамины обладают токсическим эффектом при передозировке. </a:t>
            </a:r>
            <a:r>
              <a:rPr lang="ru-RU" sz="24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Наиболее </a:t>
            </a:r>
            <a:r>
              <a:rPr lang="ru-RU" sz="24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опасен для организма избыток жирорастворимых витаминов А, D, E, K.</a:t>
            </a:r>
            <a:endParaRPr lang="ru-RU" sz="24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ru-RU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острый</a:t>
            </a:r>
            <a:r>
              <a:rPr lang="ru-RU" sz="2400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– при одномоментной передозировке</a:t>
            </a:r>
            <a:endParaRPr lang="ru-RU" sz="2400" dirty="0" smtClean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  <a:p>
            <a:r>
              <a:rPr lang="ru-RU" u="sng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хронический</a:t>
            </a:r>
            <a:r>
              <a:rPr lang="ru-RU" dirty="0" smtClean="0">
                <a:latin typeface="P22UndergroundCYProDemi" panose="00000700000000000000" pitchFamily="2" charset="-52"/>
                <a:cs typeface="Segoe UI" panose="020B0502040204020203" pitchFamily="34" charset="0"/>
              </a:rPr>
              <a:t> 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ru-RU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при регулярной </a:t>
            </a:r>
            <a:r>
              <a:rPr lang="ru-RU" sz="2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передозир</a:t>
            </a:r>
            <a:r>
              <a:rPr lang="en-US" sz="2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о</a:t>
            </a:r>
            <a:r>
              <a:rPr lang="ru-RU" sz="2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вке</a:t>
            </a: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38372" b="27716"/>
          <a:stretch/>
        </p:blipFill>
        <p:spPr>
          <a:xfrm>
            <a:off x="0" y="5377864"/>
            <a:ext cx="9144000" cy="20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3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65" y="156897"/>
            <a:ext cx="7886700" cy="1325563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P22UndergroundCYProDemi" panose="00000700000000000000" pitchFamily="2" charset="-52"/>
              </a:rPr>
              <a:t>Гипервитаминоз витамина А</a:t>
            </a:r>
            <a:endParaRPr lang="ru-RU" sz="3600" dirty="0">
              <a:latin typeface="P22UndergroundCYProDemi" panose="00000700000000000000" pitchFamily="2" charset="-52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275565" y="1250258"/>
            <a:ext cx="8622706" cy="573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ru-RU" dirty="0" smtClean="0">
                <a:latin typeface="P22UndergroundCYProDemi" charset="-52"/>
                <a:ea typeface="Segoe UI" pitchFamily="34" charset="0"/>
                <a:cs typeface="Segoe UI" pitchFamily="34" charset="0"/>
              </a:rPr>
              <a:t>Симптомы:</a:t>
            </a:r>
          </a:p>
          <a:p>
            <a:pPr marL="0" indent="0">
              <a:lnSpc>
                <a:spcPct val="50000"/>
              </a:lnSpc>
              <a:buNone/>
            </a:pPr>
            <a:endParaRPr lang="ru-RU" sz="105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>
              <a:lnSpc>
                <a:spcPct val="50000"/>
              </a:lnSpc>
            </a:pPr>
            <a:r>
              <a:rPr lang="ru-RU" sz="20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кожные </a:t>
            </a: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высыпания, шелушение кожи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зуд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повышенная возбудимость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выпадение волос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головная боль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тошнота и рвота</a:t>
            </a:r>
          </a:p>
          <a:p>
            <a:pPr>
              <a:lnSpc>
                <a:spcPct val="50000"/>
              </a:lnSpc>
            </a:pPr>
            <a:r>
              <a:rPr lang="ru-RU" sz="2000" dirty="0">
                <a:latin typeface="Segoe UI" pitchFamily="34" charset="0"/>
                <a:ea typeface="Segoe UI" pitchFamily="34" charset="0"/>
                <a:cs typeface="Segoe UI" pitchFamily="34" charset="0"/>
              </a:rPr>
              <a:t>боль в суставах</a:t>
            </a:r>
          </a:p>
          <a:p>
            <a:pPr>
              <a:lnSpc>
                <a:spcPct val="50000"/>
              </a:lnSpc>
            </a:pPr>
            <a:r>
              <a:rPr lang="ru-RU" sz="20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лихорадка</a:t>
            </a:r>
          </a:p>
          <a:p>
            <a:pPr marL="0" indent="0">
              <a:lnSpc>
                <a:spcPct val="50000"/>
              </a:lnSpc>
              <a:buNone/>
            </a:pPr>
            <a:endParaRPr lang="ru-RU" sz="1000" dirty="0" smtClean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dirty="0" smtClean="0">
                <a:latin typeface="P22UndergroundCYProDemi" charset="-52"/>
                <a:ea typeface="Segoe UI" pitchFamily="34" charset="0"/>
                <a:cs typeface="Segoe UI" pitchFamily="34" charset="0"/>
              </a:rPr>
              <a:t>Продукты: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ru-RU" sz="1800" dirty="0" smtClean="0">
                <a:latin typeface="Segoe UI" pitchFamily="34" charset="0"/>
                <a:ea typeface="Segoe UI" pitchFamily="34" charset="0"/>
                <a:cs typeface="Segoe UI" pitchFamily="34" charset="0"/>
              </a:rPr>
              <a:t>Печень морской рыбы, рыбий жир, икра, </a:t>
            </a:r>
            <a:r>
              <a:rPr lang="ru-RU" sz="2000" dirty="0" smtClean="0"/>
              <a:t>красный </a:t>
            </a:r>
            <a:r>
              <a:rPr lang="ru-RU" sz="2000" dirty="0"/>
              <a:t>перец, зелёный лук, салат, тыква и томаты</a:t>
            </a:r>
            <a:endParaRPr lang="ru-RU" sz="20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0" indent="0">
              <a:buNone/>
            </a:pPr>
            <a:endParaRPr lang="ru-RU" u="sng" dirty="0">
              <a:latin typeface="P22UndergroundCYProDemi" panose="00000700000000000000" pitchFamily="2" charset="-52"/>
              <a:cs typeface="Segoe UI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38372" b="27716"/>
          <a:stretch/>
        </p:blipFill>
        <p:spPr>
          <a:xfrm>
            <a:off x="0" y="5377864"/>
            <a:ext cx="9144000" cy="205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3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152</Words>
  <Application>Microsoft Office PowerPoint</Application>
  <PresentationFormat>Экран (4:3)</PresentationFormat>
  <Paragraphs>24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Arial</vt:lpstr>
      <vt:lpstr>Calibri Light</vt:lpstr>
      <vt:lpstr>Calibri</vt:lpstr>
      <vt:lpstr>P22UndergroundCYProDemi</vt:lpstr>
      <vt:lpstr>Segoe UI</vt:lpstr>
      <vt:lpstr>Тема Office</vt:lpstr>
      <vt:lpstr>Болезни, связанные с избытком и недостатком витаминов</vt:lpstr>
      <vt:lpstr>Презентация PowerPoint</vt:lpstr>
      <vt:lpstr>Последствия гипервитаминоза</vt:lpstr>
      <vt:lpstr>Гипервитаминоз витамина 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Болезни, связанные с избытком и недостатком витаминов</dc:title>
  <dc:creator>Антон Манохин</dc:creator>
  <cp:lastModifiedBy>Манохин Антон</cp:lastModifiedBy>
  <cp:revision>7</cp:revision>
  <dcterms:created xsi:type="dcterms:W3CDTF">2018-05-22T05:04:32Z</dcterms:created>
  <dcterms:modified xsi:type="dcterms:W3CDTF">2018-05-22T07:41:15Z</dcterms:modified>
</cp:coreProperties>
</file>

<file path=docProps/thumbnail.jpeg>
</file>